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sldIdLst>
    <p:sldId id="256" r:id="rId2"/>
    <p:sldId id="340" r:id="rId3"/>
    <p:sldId id="342" r:id="rId4"/>
    <p:sldId id="343" r:id="rId5"/>
    <p:sldId id="344" r:id="rId6"/>
    <p:sldId id="348" r:id="rId7"/>
    <p:sldId id="349" r:id="rId8"/>
    <p:sldId id="351" r:id="rId9"/>
    <p:sldId id="345" r:id="rId10"/>
    <p:sldId id="347" r:id="rId11"/>
    <p:sldId id="352" r:id="rId12"/>
    <p:sldId id="353" r:id="rId13"/>
    <p:sldId id="315" r:id="rId14"/>
    <p:sldId id="354" r:id="rId15"/>
    <p:sldId id="355" r:id="rId16"/>
    <p:sldId id="356" r:id="rId17"/>
    <p:sldId id="357" r:id="rId18"/>
    <p:sldId id="358" r:id="rId19"/>
    <p:sldId id="359" r:id="rId20"/>
    <p:sldId id="364" r:id="rId21"/>
    <p:sldId id="360" r:id="rId22"/>
    <p:sldId id="361" r:id="rId23"/>
    <p:sldId id="362" r:id="rId24"/>
    <p:sldId id="363" r:id="rId25"/>
    <p:sldId id="314" r:id="rId2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3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559" autoAdjust="0"/>
    <p:restoredTop sz="94660"/>
  </p:normalViewPr>
  <p:slideViewPr>
    <p:cSldViewPr>
      <p:cViewPr varScale="1">
        <p:scale>
          <a:sx n="64" d="100"/>
          <a:sy n="64" d="100"/>
        </p:scale>
        <p:origin x="91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E47FE-DBEF-4A7C-A355-30CEA4604859}" type="datetimeFigureOut">
              <a:rPr lang="fr-FR" smtClean="0"/>
              <a:t>26/03/2021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FCD01-F9CE-4C44-9F78-7DBF3D9CB3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06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26/03/2021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26/03/2021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26/03/2021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26/03/2021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26/03/2021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26/03/2021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26/03/2021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26/03/2021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26/03/2021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26/03/2021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26/03/2021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/>
              <a:t>26/03/2021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/>
              <a:t>Trigonométrie</a:t>
            </a:r>
            <a:br>
              <a:rPr lang="fr-FR" sz="8900" dirty="0"/>
            </a:br>
            <a:r>
              <a:rPr lang="fr-FR" dirty="0"/>
              <a:t>Série 8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53376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spcBef>
                    <a:spcPts val="600"/>
                  </a:spcBef>
                  <a:buNone/>
                </a:pPr>
                <a:r>
                  <a:rPr lang="fr-FR" sz="4400" dirty="0">
                    <a:latin typeface="+mj-lt"/>
                  </a:rPr>
                  <a:t> Sur l’intervalle </a:t>
                </a:r>
                <a14:m>
                  <m:oMath xmlns:m="http://schemas.openxmlformats.org/officeDocument/2006/math">
                    <m:r>
                      <a:rPr lang="fr-FR" sz="4400" i="1">
                        <a:latin typeface="Cambria Math" panose="02040503050406030204" pitchFamily="18" charset="0"/>
                      </a:rPr>
                      <m:t>]</m:t>
                    </m:r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; </m:t>
                    </m:r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fr-FR" sz="4400" b="0" i="0" dirty="0">
                    <a:latin typeface="+mj-lt"/>
                    <a:ea typeface="Cambria Math" panose="02040503050406030204" pitchFamily="18" charset="0"/>
                  </a:rPr>
                  <a:t> d</a:t>
                </a:r>
                <a:r>
                  <a:rPr lang="fr-FR" sz="4400" dirty="0">
                    <a:latin typeface="+mj-lt"/>
                  </a:rPr>
                  <a:t>onner les antécédents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fr-FR" sz="440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4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par la fonction cosinus.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blipFill>
                <a:blip r:embed="rId2"/>
                <a:stretch>
                  <a:fillRect t="-12088" b="-19505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90278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spcBef>
                    <a:spcPts val="600"/>
                  </a:spcBef>
                  <a:buNone/>
                </a:pPr>
                <a:r>
                  <a:rPr lang="fr-FR" sz="4400" dirty="0">
                    <a:latin typeface="+mj-lt"/>
                  </a:rPr>
                  <a:t> Sur l’intervalle </a:t>
                </a:r>
                <a14:m>
                  <m:oMath xmlns:m="http://schemas.openxmlformats.org/officeDocument/2006/math">
                    <m:r>
                      <a:rPr lang="fr-FR" sz="4400" i="1">
                        <a:latin typeface="Cambria Math" panose="02040503050406030204" pitchFamily="18" charset="0"/>
                      </a:rPr>
                      <m:t>]</m:t>
                    </m:r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; </m:t>
                    </m:r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fr-FR" sz="4400" b="0" i="0" dirty="0">
                    <a:latin typeface="+mj-lt"/>
                    <a:ea typeface="Cambria Math" panose="02040503050406030204" pitchFamily="18" charset="0"/>
                  </a:rPr>
                  <a:t> d</a:t>
                </a:r>
                <a:r>
                  <a:rPr lang="fr-FR" sz="4400" dirty="0">
                    <a:latin typeface="+mj-lt"/>
                  </a:rPr>
                  <a:t>onner les antécédents de 0</a:t>
                </a:r>
              </a:p>
              <a:p>
                <a:pPr marL="0" indent="0" algn="ctr">
                  <a:spcBef>
                    <a:spcPts val="600"/>
                  </a:spcBef>
                  <a:buNone/>
                </a:pPr>
                <a:r>
                  <a:rPr lang="fr-FR" sz="4400" dirty="0">
                    <a:latin typeface="+mj-lt"/>
                  </a:rPr>
                  <a:t>par la fonction sinus.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blipFill>
                <a:blip r:embed="rId2"/>
                <a:stretch>
                  <a:fillRect t="-4670" b="-12088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950383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spcBef>
                    <a:spcPts val="600"/>
                  </a:spcBef>
                  <a:buNone/>
                </a:pPr>
                <a:r>
                  <a:rPr lang="fr-FR" sz="4400" dirty="0">
                    <a:latin typeface="+mj-lt"/>
                  </a:rPr>
                  <a:t> Sur l’intervalle </a:t>
                </a:r>
                <a14:m>
                  <m:oMath xmlns:m="http://schemas.openxmlformats.org/officeDocument/2006/math">
                    <m:r>
                      <a:rPr lang="fr-FR" sz="4400" i="1">
                        <a:latin typeface="Cambria Math" panose="02040503050406030204" pitchFamily="18" charset="0"/>
                      </a:rPr>
                      <m:t>]</m:t>
                    </m:r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; </m:t>
                    </m:r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fr-FR" sz="4400" b="0" i="0" dirty="0">
                    <a:latin typeface="+mj-lt"/>
                    <a:ea typeface="Cambria Math" panose="02040503050406030204" pitchFamily="18" charset="0"/>
                  </a:rPr>
                  <a:t> d</a:t>
                </a:r>
                <a:r>
                  <a:rPr lang="fr-FR" sz="4400" dirty="0">
                    <a:latin typeface="+mj-lt"/>
                  </a:rPr>
                  <a:t>onner les antécédents de </a:t>
                </a:r>
                <a14:m>
                  <m:oMath xmlns:m="http://schemas.openxmlformats.org/officeDocument/2006/math">
                    <m:r>
                      <a:rPr lang="fr-FR" sz="440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endParaRPr lang="fr-FR" sz="4400" dirty="0">
                  <a:latin typeface="+mj-lt"/>
                </a:endParaRPr>
              </a:p>
              <a:p>
                <a:pPr marL="0" indent="0" algn="ctr">
                  <a:spcBef>
                    <a:spcPts val="600"/>
                  </a:spcBef>
                  <a:buNone/>
                </a:pPr>
                <a:r>
                  <a:rPr lang="fr-FR" sz="4400" dirty="0">
                    <a:latin typeface="+mj-lt"/>
                  </a:rPr>
                  <a:t>par la fonction cosinus.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blipFill>
                <a:blip r:embed="rId2"/>
                <a:stretch>
                  <a:fillRect t="-4670" b="-12088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294989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/>
              <a:t>Correction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383122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12000" y="1439302"/>
                <a:ext cx="7920000" cy="10800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2800" dirty="0">
                    <a:latin typeface="+mj-lt"/>
                  </a:rPr>
                  <a:t>Donner un antécédent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800" dirty="0">
                    <a:latin typeface="+mj-lt"/>
                  </a:rPr>
                  <a:t> par la fonction cosinus.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2000" y="1439302"/>
                <a:ext cx="7920000" cy="1080000"/>
              </a:xfrm>
              <a:blipFill>
                <a:blip r:embed="rId2"/>
                <a:stretch>
                  <a:fillRect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Espace réservé du contenu 3">
                <a:extLst>
                  <a:ext uri="{FF2B5EF4-FFF2-40B4-BE49-F238E27FC236}">
                    <a16:creationId xmlns:a16="http://schemas.microsoft.com/office/drawing/2014/main" id="{35E1EB6B-C23C-4C06-BFFA-F168A05BDAA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00000" y="2880000"/>
                <a:ext cx="4310140" cy="3240000"/>
              </a:xfrm>
              <a:prstGeom prst="rect">
                <a:avLst/>
              </a:prstGeom>
              <a:ln w="38100" cap="flat" cmpd="sng" algn="ctr">
                <a:noFill/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anchor="ctr" anchorCtr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 </a:t>
                </a:r>
                <a:r>
                  <a:rPr lang="fr-FR" sz="4400" dirty="0">
                    <a:solidFill>
                      <a:srgbClr val="00B050"/>
                    </a:solidFill>
                    <a:latin typeface="+mj-lt"/>
                  </a:rPr>
                  <a:t>Par exemple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fr-FR" sz="44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fr-FR" sz="4400" dirty="0">
                  <a:solidFill>
                    <a:srgbClr val="00B050"/>
                  </a:solidFill>
                  <a:latin typeface="+mj-lt"/>
                </a:endParaRPr>
              </a:p>
              <a:p>
                <a:pPr marL="0" indent="0" algn="ctr">
                  <a:buNone/>
                </a:pPr>
                <a:r>
                  <a:rPr lang="fr-FR" sz="4400" dirty="0">
                    <a:solidFill>
                      <a:srgbClr val="00B050"/>
                    </a:solidFill>
                    <a:latin typeface="+mj-lt"/>
                  </a:rPr>
                  <a:t>car</a:t>
                </a:r>
              </a:p>
              <a:p>
                <a:pPr marL="0" indent="0" algn="ctr">
                  <a:buFont typeface="Wingdings 2"/>
                  <a:buNone/>
                </a:pPr>
                <a:r>
                  <a:rPr lang="fr-FR" sz="4400" dirty="0">
                    <a:solidFill>
                      <a:srgbClr val="00B050"/>
                    </a:solidFill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44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cos</m:t>
                    </m:r>
                    <m:r>
                      <a:rPr lang="fr-FR" sz="44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e>
                    </m:d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44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44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4400" dirty="0">
                    <a:solidFill>
                      <a:srgbClr val="00B050"/>
                    </a:solidFill>
                    <a:latin typeface="+mj-lt"/>
                  </a:rPr>
                  <a:t> </a:t>
                </a:r>
              </a:p>
            </p:txBody>
          </p:sp>
        </mc:Choice>
        <mc:Fallback xmlns="">
          <p:sp>
            <p:nvSpPr>
              <p:cNvPr id="6" name="Espace réservé du contenu 3">
                <a:extLst>
                  <a:ext uri="{FF2B5EF4-FFF2-40B4-BE49-F238E27FC236}">
                    <a16:creationId xmlns:a16="http://schemas.microsoft.com/office/drawing/2014/main" id="{35E1EB6B-C23C-4C06-BFFA-F168A05BDA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0000" y="2880000"/>
                <a:ext cx="4310140" cy="3240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 cap="flat" cmpd="sng" algn="ctr">
                <a:noFill/>
                <a:prstDash val="solid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Image 1">
            <a:extLst>
              <a:ext uri="{FF2B5EF4-FFF2-40B4-BE49-F238E27FC236}">
                <a16:creationId xmlns:a16="http://schemas.microsoft.com/office/drawing/2014/main" id="{E319821A-C92A-43F3-B0B7-B8AA69274A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003" y="2340000"/>
            <a:ext cx="4310140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04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40000" y="1440000"/>
                <a:ext cx="7920000" cy="10800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2800" dirty="0">
                    <a:latin typeface="+mj-lt"/>
                  </a:rPr>
                  <a:t>Donner un antécédent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800" dirty="0">
                    <a:latin typeface="+mj-lt"/>
                  </a:rPr>
                  <a:t> par la fonction sinus.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40000" y="1440000"/>
                <a:ext cx="7920000" cy="1080000"/>
              </a:xfrm>
              <a:blipFill>
                <a:blip r:embed="rId2"/>
                <a:stretch>
                  <a:fillRect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FBDCDD7B-8DF4-4691-BEED-D46CE35C235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00000" y="2880000"/>
                <a:ext cx="4310134" cy="3240000"/>
              </a:xfrm>
              <a:prstGeom prst="rect">
                <a:avLst/>
              </a:prstGeom>
              <a:ln w="38100" cap="flat" cmpd="sng" algn="ctr">
                <a:noFill/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anchor="ctr" anchorCtr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 </a:t>
                </a:r>
                <a:r>
                  <a:rPr lang="fr-FR" sz="4400" dirty="0">
                    <a:solidFill>
                      <a:srgbClr val="00B050"/>
                    </a:solidFill>
                    <a:latin typeface="+mj-lt"/>
                  </a:rPr>
                  <a:t>Par exemple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fr-FR" sz="44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fr-FR" sz="4400" dirty="0">
                  <a:solidFill>
                    <a:srgbClr val="00B050"/>
                  </a:solidFill>
                  <a:latin typeface="+mj-lt"/>
                </a:endParaRPr>
              </a:p>
              <a:p>
                <a:pPr marL="0" indent="0" algn="ctr">
                  <a:buNone/>
                </a:pPr>
                <a:r>
                  <a:rPr lang="fr-FR" sz="4400" dirty="0">
                    <a:solidFill>
                      <a:srgbClr val="00B050"/>
                    </a:solidFill>
                    <a:latin typeface="+mj-lt"/>
                  </a:rPr>
                  <a:t>car</a:t>
                </a:r>
              </a:p>
              <a:p>
                <a:pPr marL="0" indent="0" algn="ctr">
                  <a:buFont typeface="Wingdings 2"/>
                  <a:buNone/>
                </a:pPr>
                <a:r>
                  <a:rPr lang="fr-FR" sz="4400" dirty="0">
                    <a:solidFill>
                      <a:srgbClr val="00B050"/>
                    </a:solidFill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44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sin</m:t>
                    </m:r>
                    <m:r>
                      <a:rPr lang="fr-FR" sz="44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6</m:t>
                            </m:r>
                          </m:den>
                        </m:f>
                      </m:e>
                    </m:d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44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44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4400" dirty="0">
                    <a:solidFill>
                      <a:srgbClr val="00B050"/>
                    </a:solidFill>
                    <a:latin typeface="+mj-lt"/>
                  </a:rPr>
                  <a:t> </a:t>
                </a:r>
              </a:p>
            </p:txBody>
          </p:sp>
        </mc:Choice>
        <mc:Fallback xmlns="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FBDCDD7B-8DF4-4691-BEED-D46CE35C23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0000" y="2880000"/>
                <a:ext cx="4310134" cy="3240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 cap="flat" cmpd="sng" algn="ctr">
                <a:noFill/>
                <a:prstDash val="solid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Image 1">
            <a:extLst>
              <a:ext uri="{FF2B5EF4-FFF2-40B4-BE49-F238E27FC236}">
                <a16:creationId xmlns:a16="http://schemas.microsoft.com/office/drawing/2014/main" id="{9419C8CC-2AA4-44B3-B93D-476F1D03C8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000" y="2340000"/>
            <a:ext cx="4310134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92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40000" y="1440000"/>
                <a:ext cx="8280000" cy="10800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2800" dirty="0">
                    <a:latin typeface="+mj-lt"/>
                  </a:rPr>
                  <a:t> Donner un antécédent de </a:t>
                </a:r>
                <a14:m>
                  <m:oMath xmlns:m="http://schemas.openxmlformats.org/officeDocument/2006/math">
                    <m:r>
                      <a:rPr lang="fr-FR" sz="2800" b="0" i="0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fr-FR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fr-FR" sz="280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800" dirty="0">
                    <a:latin typeface="+mj-lt"/>
                  </a:rPr>
                  <a:t> par la fonction cosinus.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40000" y="1440000"/>
                <a:ext cx="8280000" cy="1080000"/>
              </a:xfrm>
              <a:blipFill>
                <a:blip r:embed="rId2"/>
                <a:stretch>
                  <a:fillRect r="-442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50CE30CA-8489-4B38-AB88-4F748137548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00000" y="2880000"/>
                <a:ext cx="4310135" cy="3240000"/>
              </a:xfrm>
              <a:prstGeom prst="rect">
                <a:avLst/>
              </a:prstGeom>
              <a:ln w="38100" cap="flat" cmpd="sng" algn="ctr">
                <a:noFill/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anchor="ctr" anchorCtr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 </a:t>
                </a:r>
                <a:r>
                  <a:rPr lang="fr-FR" sz="4400" dirty="0">
                    <a:solidFill>
                      <a:srgbClr val="00B050"/>
                    </a:solidFill>
                    <a:latin typeface="+mj-lt"/>
                  </a:rPr>
                  <a:t>Par exemple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fr-FR" sz="4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fr-FR" sz="44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fr-FR" sz="4400" dirty="0">
                  <a:solidFill>
                    <a:srgbClr val="00B050"/>
                  </a:solidFill>
                  <a:latin typeface="+mj-lt"/>
                </a:endParaRPr>
              </a:p>
              <a:p>
                <a:pPr marL="0" indent="0" algn="ctr">
                  <a:buNone/>
                </a:pPr>
                <a:r>
                  <a:rPr lang="fr-FR" sz="4400" dirty="0">
                    <a:solidFill>
                      <a:srgbClr val="00B050"/>
                    </a:solidFill>
                    <a:latin typeface="+mj-lt"/>
                  </a:rPr>
                  <a:t>car</a:t>
                </a:r>
              </a:p>
              <a:p>
                <a:pPr marL="0" indent="0" algn="ctr">
                  <a:buFont typeface="Wingdings 2"/>
                  <a:buNone/>
                </a:pPr>
                <a:r>
                  <a:rPr lang="fr-FR" sz="4400" dirty="0">
                    <a:solidFill>
                      <a:srgbClr val="00B050"/>
                    </a:solidFill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44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cos</m:t>
                    </m:r>
                    <m:r>
                      <a:rPr lang="fr-FR" sz="44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e>
                    </m:d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fr-FR" sz="44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fr-FR" sz="440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fr-FR" sz="44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4400" dirty="0">
                    <a:solidFill>
                      <a:srgbClr val="00B050"/>
                    </a:solidFill>
                    <a:latin typeface="+mj-lt"/>
                  </a:rPr>
                  <a:t> </a:t>
                </a:r>
              </a:p>
            </p:txBody>
          </p:sp>
        </mc:Choice>
        <mc:Fallback xmlns="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50CE30CA-8489-4B38-AB88-4F74813754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0000" y="2880000"/>
                <a:ext cx="4310135" cy="3240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 cap="flat" cmpd="sng" algn="ctr">
                <a:noFill/>
                <a:prstDash val="solid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Image 1">
            <a:extLst>
              <a:ext uri="{FF2B5EF4-FFF2-40B4-BE49-F238E27FC236}">
                <a16:creationId xmlns:a16="http://schemas.microsoft.com/office/drawing/2014/main" id="{A613C087-081C-40C2-8B10-F2E2A35A20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000" y="2340000"/>
            <a:ext cx="4310135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990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40000" y="1440000"/>
                <a:ext cx="7956000" cy="10800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2800" dirty="0">
                    <a:latin typeface="+mj-lt"/>
                  </a:rPr>
                  <a:t> Donner un antécédent de </a:t>
                </a:r>
                <a14:m>
                  <m:oMath xmlns:m="http://schemas.openxmlformats.org/officeDocument/2006/math">
                    <m:r>
                      <a:rPr lang="fr-FR" sz="2800" b="0" i="0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fr-FR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fr-FR" sz="280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800" dirty="0">
                    <a:latin typeface="+mj-lt"/>
                  </a:rPr>
                  <a:t> par la fonction sinus.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40000" y="1440000"/>
                <a:ext cx="7956000" cy="1080000"/>
              </a:xfrm>
              <a:blipFill>
                <a:blip r:embed="rId2"/>
                <a:stretch>
                  <a:fillRect r="-307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FB77653E-8E07-48BA-811E-E1959ED5987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99999" y="2880000"/>
                <a:ext cx="4356000" cy="3240000"/>
              </a:xfrm>
              <a:prstGeom prst="rect">
                <a:avLst/>
              </a:prstGeom>
              <a:ln w="38100" cap="flat" cmpd="sng" algn="ctr">
                <a:noFill/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anchor="ctr" anchorCtr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 </a:t>
                </a:r>
                <a:r>
                  <a:rPr lang="fr-FR" sz="4400" dirty="0">
                    <a:solidFill>
                      <a:srgbClr val="00B050"/>
                    </a:solidFill>
                    <a:latin typeface="+mj-lt"/>
                  </a:rPr>
                  <a:t>Par exemple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−3</m:t>
                        </m:r>
                        <m:r>
                          <a:rPr lang="fr-FR" sz="4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fr-FR" sz="44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fr-FR" sz="4400" dirty="0">
                  <a:solidFill>
                    <a:srgbClr val="00B050"/>
                  </a:solidFill>
                  <a:latin typeface="+mj-lt"/>
                </a:endParaRPr>
              </a:p>
              <a:p>
                <a:pPr marL="0" indent="0" algn="ctr">
                  <a:buNone/>
                </a:pPr>
                <a:r>
                  <a:rPr lang="fr-FR" sz="4400" dirty="0">
                    <a:solidFill>
                      <a:srgbClr val="00B050"/>
                    </a:solidFill>
                    <a:latin typeface="+mj-lt"/>
                  </a:rPr>
                  <a:t>car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solidFill>
                      <a:srgbClr val="00B050"/>
                    </a:solidFill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44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sin</m:t>
                    </m:r>
                    <m:r>
                      <a:rPr lang="fr-FR" sz="44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−3</m:t>
                            </m:r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e>
                    </m:d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44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fr-FR" sz="4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fr-FR" sz="44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44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fr-FR" sz="4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fr-FR" sz="4400" dirty="0">
                  <a:solidFill>
                    <a:srgbClr val="00B05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FB77653E-8E07-48BA-811E-E1959ED598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999" y="2880000"/>
                <a:ext cx="4356000" cy="3240000"/>
              </a:xfrm>
              <a:prstGeom prst="rect">
                <a:avLst/>
              </a:prstGeom>
              <a:blipFill>
                <a:blip r:embed="rId3"/>
                <a:stretch>
                  <a:fillRect l="-559"/>
                </a:stretch>
              </a:blipFill>
              <a:ln w="38100" cap="flat" cmpd="sng" algn="ctr">
                <a:noFill/>
                <a:prstDash val="solid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Image 1">
            <a:extLst>
              <a:ext uri="{FF2B5EF4-FFF2-40B4-BE49-F238E27FC236}">
                <a16:creationId xmlns:a16="http://schemas.microsoft.com/office/drawing/2014/main" id="{4597B3D9-1571-4F55-BEC4-BD4A9CC55F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000" y="2340000"/>
            <a:ext cx="4310139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595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60000" y="1440000"/>
                <a:ext cx="8424000" cy="10800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2800" dirty="0">
                    <a:latin typeface="+mj-lt"/>
                  </a:rPr>
                  <a:t> Donner deux antécédents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fr-FR" sz="280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800" dirty="0">
                    <a:latin typeface="+mj-lt"/>
                  </a:rPr>
                  <a:t> par la fonction cosinus.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60000" y="1440000"/>
                <a:ext cx="8424000" cy="1080000"/>
              </a:xfrm>
              <a:blipFill>
                <a:blip r:embed="rId2"/>
                <a:stretch>
                  <a:fillRect r="-507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18D4278A-912E-44BD-AB26-D46B988D5BC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92000" y="2880000"/>
                <a:ext cx="4500000" cy="3240000"/>
              </a:xfrm>
              <a:prstGeom prst="rect">
                <a:avLst/>
              </a:prstGeom>
              <a:ln w="38100" cap="flat" cmpd="sng" algn="ctr">
                <a:noFill/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anchor="ctr" anchorCtr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 </a:t>
                </a:r>
                <a:r>
                  <a:rPr lang="fr-FR" sz="3600" dirty="0">
                    <a:solidFill>
                      <a:srgbClr val="00B050"/>
                    </a:solidFill>
                    <a:latin typeface="+mj-lt"/>
                  </a:rPr>
                  <a:t>Par exemple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fr-FR" sz="36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3600" dirty="0">
                    <a:solidFill>
                      <a:srgbClr val="00B050"/>
                    </a:solidFill>
                    <a:latin typeface="+mj-lt"/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fr-FR" sz="36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3600" dirty="0">
                    <a:solidFill>
                      <a:srgbClr val="00B050"/>
                    </a:solidFill>
                    <a:latin typeface="+mj-lt"/>
                  </a:rPr>
                  <a:t> :</a:t>
                </a:r>
              </a:p>
              <a:p>
                <a:pPr marL="0" indent="0" algn="ctr">
                  <a:buFont typeface="Wingdings 2"/>
                  <a:buNone/>
                </a:pPr>
                <a:r>
                  <a:rPr lang="fr-FR" sz="3600" dirty="0">
                    <a:solidFill>
                      <a:srgbClr val="00B050"/>
                    </a:solidFill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2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cos</m:t>
                    </m:r>
                    <m:r>
                      <a:rPr lang="fr-FR" sz="32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fr-FR" sz="32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32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32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e>
                    </m:d>
                    <m:r>
                      <a:rPr lang="fr-FR" sz="32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fr-FR" sz="32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cos</m:t>
                    </m:r>
                    <m:r>
                      <a:rPr lang="fr-FR" sz="32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⁡</m:t>
                    </m:r>
                    <m:d>
                      <m:dPr>
                        <m:ctrlP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fr-FR" sz="32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32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fr-FR" sz="32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32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e>
                    </m:d>
                    <m:r>
                      <a:rPr lang="fr-FR" sz="32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32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fr-FR" sz="320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32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fr-FR" sz="32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fr-FR" sz="3200" dirty="0">
                  <a:solidFill>
                    <a:srgbClr val="00B050"/>
                  </a:solidFill>
                  <a:latin typeface="+mj-lt"/>
                </a:endParaRPr>
              </a:p>
              <a:p>
                <a:pPr marL="0" indent="0" algn="ctr">
                  <a:buNone/>
                </a:pPr>
                <a:r>
                  <a:rPr lang="fr-FR" sz="3600" dirty="0">
                    <a:solidFill>
                      <a:srgbClr val="00B050"/>
                    </a:solidFill>
                    <a:latin typeface="+mj-lt"/>
                  </a:rPr>
                  <a:t>ou 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fr-FR" sz="36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3600" dirty="0">
                    <a:solidFill>
                      <a:srgbClr val="00B050"/>
                    </a:solidFill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fr-FR" sz="3600" dirty="0">
                  <a:solidFill>
                    <a:srgbClr val="00B050"/>
                  </a:solidFill>
                  <a:latin typeface="+mj-lt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20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cos</m:t>
                    </m:r>
                    <m:r>
                      <a:rPr lang="fr-FR" sz="320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fr-FR" sz="32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fr-FR" sz="32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32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32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e>
                    </m:d>
                    <m:r>
                      <a:rPr lang="fr-FR" sz="32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fr-FR" sz="320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cos</m:t>
                    </m:r>
                    <m:r>
                      <a:rPr lang="fr-FR" sz="32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⁡</m:t>
                    </m:r>
                    <m:d>
                      <m:dPr>
                        <m:ctrlPr>
                          <a:rPr lang="fr-FR" sz="32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fr-FR" sz="32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32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7</m:t>
                            </m:r>
                            <m:r>
                              <a:rPr lang="fr-FR" sz="32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32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e>
                    </m:d>
                    <m:r>
                      <a:rPr lang="fr-FR" sz="32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32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fr-FR" sz="32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32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fr-FR" sz="32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3200" dirty="0">
                    <a:solidFill>
                      <a:srgbClr val="00B050"/>
                    </a:solidFill>
                    <a:latin typeface="+mj-lt"/>
                  </a:rPr>
                  <a:t> </a:t>
                </a:r>
              </a:p>
            </p:txBody>
          </p:sp>
        </mc:Choice>
        <mc:Fallback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18D4278A-912E-44BD-AB26-D46B988D5B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2000" y="2880000"/>
                <a:ext cx="4500000" cy="3240000"/>
              </a:xfrm>
              <a:prstGeom prst="rect">
                <a:avLst/>
              </a:prstGeom>
              <a:blipFill>
                <a:blip r:embed="rId3"/>
                <a:stretch>
                  <a:fillRect t="-6955" r="-1759" b="-5263"/>
                </a:stretch>
              </a:blipFill>
              <a:ln w="38100" cap="flat" cmpd="sng" algn="ctr">
                <a:noFill/>
                <a:prstDash val="solid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Image 2">
            <a:extLst>
              <a:ext uri="{FF2B5EF4-FFF2-40B4-BE49-F238E27FC236}">
                <a16:creationId xmlns:a16="http://schemas.microsoft.com/office/drawing/2014/main" id="{56BCEA47-BA74-4BE5-B448-6EFDC8AD31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0000" y="2355056"/>
            <a:ext cx="4310137" cy="4109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308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32000" y="1440000"/>
                <a:ext cx="8280000" cy="10800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2800" dirty="0">
                    <a:latin typeface="+mj-lt"/>
                  </a:rPr>
                  <a:t> Donner deux antécédents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fr-FR" sz="280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800" dirty="0">
                    <a:latin typeface="+mj-lt"/>
                  </a:rPr>
                  <a:t> par la fonction sinus.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32000" y="1440000"/>
                <a:ext cx="8280000" cy="1080000"/>
              </a:xfrm>
              <a:blipFill>
                <a:blip r:embed="rId2"/>
                <a:stretch>
                  <a:fillRect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6C28C9C0-16A6-44BD-8DDE-F2A688CF248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00000" y="3420000"/>
                <a:ext cx="4356000" cy="2232000"/>
              </a:xfrm>
              <a:prstGeom prst="rect">
                <a:avLst/>
              </a:prstGeom>
              <a:ln w="38100" cap="flat" cmpd="sng" algn="ctr">
                <a:noFill/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anchor="ctr" anchorCtr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 </a:t>
                </a:r>
                <a:r>
                  <a:rPr lang="fr-FR" sz="3600" dirty="0">
                    <a:solidFill>
                      <a:srgbClr val="00B050"/>
                    </a:solidFill>
                    <a:latin typeface="+mj-lt"/>
                  </a:rPr>
                  <a:t>Par exemple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fr-FR" sz="36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3600" dirty="0">
                    <a:solidFill>
                      <a:srgbClr val="00B050"/>
                    </a:solidFill>
                  </a:rPr>
                  <a:t>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fr-FR" sz="36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fr-FR" sz="3600" dirty="0">
                  <a:solidFill>
                    <a:srgbClr val="00B050"/>
                  </a:solidFill>
                  <a:latin typeface="+mj-lt"/>
                </a:endParaRPr>
              </a:p>
              <a:p>
                <a:pPr marL="0" indent="0" algn="ctr">
                  <a:buNone/>
                </a:pPr>
                <a:r>
                  <a:rPr lang="fr-FR" sz="3600" dirty="0">
                    <a:solidFill>
                      <a:srgbClr val="00B050"/>
                    </a:solidFill>
                    <a:latin typeface="+mj-lt"/>
                  </a:rPr>
                  <a:t>car</a:t>
                </a:r>
              </a:p>
              <a:p>
                <a:pPr marL="0" indent="0" algn="ctr">
                  <a:buFont typeface="Wingdings 2"/>
                  <a:buNone/>
                </a:pPr>
                <a:r>
                  <a:rPr lang="fr-FR" sz="3200" dirty="0">
                    <a:solidFill>
                      <a:srgbClr val="00B050"/>
                    </a:solidFill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2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sin</m:t>
                    </m:r>
                    <m:r>
                      <a:rPr lang="fr-FR" sz="32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fr-FR" sz="32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32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32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e>
                    </m:d>
                    <m:r>
                      <a:rPr lang="fr-FR" sz="32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fr-FR" sz="32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2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fr-FR" sz="32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fr-FR" sz="32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fr-FR" sz="32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fr-FR" sz="32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fr-FR" sz="32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</m:func>
                    <m:r>
                      <a:rPr lang="fr-FR" sz="32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32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fr-FR" sz="320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32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fr-FR" sz="32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3200" dirty="0">
                    <a:solidFill>
                      <a:srgbClr val="00B050"/>
                    </a:solidFill>
                    <a:latin typeface="+mj-lt"/>
                  </a:rPr>
                  <a:t> </a:t>
                </a:r>
              </a:p>
            </p:txBody>
          </p:sp>
        </mc:Choice>
        <mc:Fallback xmlns="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6C28C9C0-16A6-44BD-8DDE-F2A688CF24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0000" y="3420000"/>
                <a:ext cx="4356000" cy="2232000"/>
              </a:xfrm>
              <a:prstGeom prst="rect">
                <a:avLst/>
              </a:prstGeom>
              <a:blipFill>
                <a:blip r:embed="rId3"/>
                <a:stretch>
                  <a:fillRect t="-4098" b="-3825"/>
                </a:stretch>
              </a:blipFill>
              <a:ln w="38100" cap="flat" cmpd="sng" algn="ctr">
                <a:noFill/>
                <a:prstDash val="solid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Image 1">
            <a:extLst>
              <a:ext uri="{FF2B5EF4-FFF2-40B4-BE49-F238E27FC236}">
                <a16:creationId xmlns:a16="http://schemas.microsoft.com/office/drawing/2014/main" id="{DA217B2D-AFA4-4438-81D7-D38E2E43F6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000" y="2340000"/>
            <a:ext cx="4310144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465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Espace réservé du contenu 2">
            <a:extLst>
              <a:ext uri="{FF2B5EF4-FFF2-40B4-BE49-F238E27FC236}">
                <a16:creationId xmlns:a16="http://schemas.microsoft.com/office/drawing/2014/main" id="{2E441D5F-DA37-429F-9EDB-858A3F7910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28775"/>
            <a:ext cx="7920880" cy="4525963"/>
          </a:xfrm>
        </p:spPr>
        <p:txBody>
          <a:bodyPr>
            <a:normAutofit/>
          </a:bodyPr>
          <a:lstStyle/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fr-FR" altLang="fr-FR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Répondre aux questions suivantes </a:t>
            </a: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fr-FR" altLang="fr-FR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fr-FR" altLang="fr-FR" sz="3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 besoin, vous pouvez tracer un cercle trigonométrique à main levée.</a:t>
            </a:r>
          </a:p>
        </p:txBody>
      </p:sp>
    </p:spTree>
    <p:extLst>
      <p:ext uri="{BB962C8B-B14F-4D97-AF65-F5344CB8AC3E}">
        <p14:creationId xmlns:p14="http://schemas.microsoft.com/office/powerpoint/2010/main" val="19941989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1440000"/>
                <a:ext cx="7560000" cy="10800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2800" dirty="0">
                    <a:latin typeface="+mj-lt"/>
                  </a:rPr>
                  <a:t> Sur l’intervalle </a:t>
                </a:r>
                <a14:m>
                  <m:oMath xmlns:m="http://schemas.openxmlformats.org/officeDocument/2006/math">
                    <m:r>
                      <a:rPr lang="fr-FR" sz="2800" i="1">
                        <a:latin typeface="Cambria Math" panose="02040503050406030204" pitchFamily="18" charset="0"/>
                      </a:rPr>
                      <m:t>]</m:t>
                    </m:r>
                    <m:r>
                      <a:rPr lang="fr-FR" sz="28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fr-F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fr-F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; </m:t>
                    </m:r>
                    <m:r>
                      <a:rPr lang="fr-F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fr-F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fr-FR" sz="2800" b="0" i="0" dirty="0">
                    <a:latin typeface="+mj-lt"/>
                    <a:ea typeface="Cambria Math" panose="02040503050406030204" pitchFamily="18" charset="0"/>
                  </a:rPr>
                  <a:t> d</a:t>
                </a:r>
                <a:r>
                  <a:rPr lang="fr-FR" sz="2800" dirty="0">
                    <a:latin typeface="+mj-lt"/>
                  </a:rPr>
                  <a:t>onner les antécédents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fr-FR" sz="280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800" dirty="0">
                    <a:latin typeface="+mj-lt"/>
                  </a:rPr>
                  <a:t> par la fonction sinus.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1440000"/>
                <a:ext cx="7560000" cy="1080000"/>
              </a:xfrm>
              <a:blipFill>
                <a:blip r:embed="rId2"/>
                <a:stretch>
                  <a:fillRect t="-10734" r="-1129" b="-14124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727E5A0F-D1B8-4C1B-BAD5-77331BB87EC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92000" y="3420000"/>
                <a:ext cx="4536000" cy="2160000"/>
              </a:xfrm>
              <a:prstGeom prst="rect">
                <a:avLst/>
              </a:prstGeom>
              <a:ln w="38100" cap="flat" cmpd="sng" algn="ctr">
                <a:noFill/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anchor="ctr" anchorCtr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r-FR" sz="4000" b="0" i="0" dirty="0">
                    <a:solidFill>
                      <a:srgbClr val="00B050"/>
                    </a:solidFill>
                    <a:latin typeface="+mj-lt"/>
                  </a:rPr>
                  <a:t>Les antécédents sont</a:t>
                </a:r>
              </a:p>
              <a:p>
                <a:pPr marL="0" indent="0" algn="ctr">
                  <a:buNone/>
                </a:pPr>
                <a:r>
                  <a:rPr lang="fr-FR" sz="4400" b="0" i="0" dirty="0">
                    <a:solidFill>
                      <a:srgbClr val="00B050"/>
                    </a:solidFill>
                    <a:latin typeface="+mj-lt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fr-FR" sz="4400" b="0" i="0" dirty="0">
                    <a:solidFill>
                      <a:srgbClr val="00B050"/>
                    </a:solidFill>
                    <a:latin typeface="+mj-lt"/>
                  </a:rPr>
                  <a:t> 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fr-FR" sz="4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fr-FR" sz="4400" b="0" i="0" dirty="0">
                    <a:solidFill>
                      <a:srgbClr val="00B050"/>
                    </a:solidFill>
                    <a:latin typeface="+mj-lt"/>
                  </a:rPr>
                  <a:t> </a:t>
                </a:r>
                <a:endParaRPr lang="fr-FR" sz="4400" dirty="0">
                  <a:solidFill>
                    <a:srgbClr val="00B05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727E5A0F-D1B8-4C1B-BAD5-77331BB87E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2000" y="3420000"/>
                <a:ext cx="4536000" cy="2160000"/>
              </a:xfrm>
              <a:prstGeom prst="rect">
                <a:avLst/>
              </a:prstGeom>
              <a:blipFill>
                <a:blip r:embed="rId3"/>
                <a:stretch>
                  <a:fillRect l="-4430" r="-4430"/>
                </a:stretch>
              </a:blipFill>
              <a:ln w="38100" cap="flat" cmpd="sng" algn="ctr">
                <a:noFill/>
                <a:prstDash val="solid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 6">
            <a:extLst>
              <a:ext uri="{FF2B5EF4-FFF2-40B4-BE49-F238E27FC236}">
                <a16:creationId xmlns:a16="http://schemas.microsoft.com/office/drawing/2014/main" id="{A720A427-D2DA-4383-8F6A-9611399130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000" y="2592000"/>
            <a:ext cx="4310137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96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7-Remarque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1440000"/>
                <a:ext cx="7560000" cy="1340928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000" dirty="0">
                    <a:latin typeface="+mj-lt"/>
                  </a:rPr>
                  <a:t>Dans </a:t>
                </a:r>
                <a14:m>
                  <m:oMath xmlns:m="http://schemas.openxmlformats.org/officeDocument/2006/math">
                    <m:r>
                      <a:rPr lang="fr-FR" sz="4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  <m:r>
                      <a:rPr lang="fr-FR" sz="4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</m:oMath>
                </a14:m>
                <a:r>
                  <a:rPr lang="fr-FR" sz="4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fr-FR" sz="400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40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fr-FR" sz="4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4000" dirty="0">
                    <a:latin typeface="+mj-lt"/>
                  </a:rPr>
                  <a:t> a une infinité d’antécédents par la fonction sinus  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1440000"/>
                <a:ext cx="7560000" cy="1340928"/>
              </a:xfrm>
              <a:blipFill>
                <a:blip r:embed="rId2"/>
                <a:stretch>
                  <a:fillRect l="-1452" t="-2727" r="-4435" b="-31818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727E5A0F-D1B8-4C1B-BAD5-77331BB87EC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5361182"/>
                <a:ext cx="8892480" cy="1308177"/>
              </a:xfrm>
              <a:prstGeom prst="rect">
                <a:avLst/>
              </a:prstGeom>
              <a:ln w="38100" cap="flat" cmpd="sng" algn="ctr">
                <a:noFill/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anchor="ctr" anchorCtr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r-FR" sz="4000" dirty="0">
                    <a:solidFill>
                      <a:srgbClr val="00B050"/>
                    </a:solidFill>
                  </a:rPr>
                  <a:t> Sur l’intervalle </a:t>
                </a:r>
                <a14:m>
                  <m:oMath xmlns:m="http://schemas.openxmlformats.org/officeDocument/2006/math">
                    <m:r>
                      <a:rPr lang="fr-FR" sz="40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]−</m:t>
                    </m:r>
                    <m:r>
                      <a:rPr lang="fr-FR" sz="40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fr-FR" sz="40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; </m:t>
                    </m:r>
                    <m:r>
                      <a:rPr lang="fr-FR" sz="40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fr-FR" sz="40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fr-FR" sz="4000" dirty="0">
                    <a:solidFill>
                      <a:srgbClr val="00B050"/>
                    </a:solidFill>
                    <a:ea typeface="Cambria Math" panose="02040503050406030204" pitchFamily="18" charset="0"/>
                  </a:rPr>
                  <a:t> ce </a:t>
                </a:r>
                <a:r>
                  <a:rPr lang="fr-FR" sz="4000" b="0" i="0" dirty="0">
                    <a:solidFill>
                      <a:srgbClr val="00B050"/>
                    </a:solidFill>
                    <a:latin typeface="+mj-lt"/>
                  </a:rPr>
                  <a:t>sont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fr-FR" sz="4000" b="0" i="0" dirty="0">
                    <a:solidFill>
                      <a:srgbClr val="00B050"/>
                    </a:solidFill>
                    <a:latin typeface="+mj-lt"/>
                  </a:rPr>
                  <a:t> 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0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fr-FR" sz="40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0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fr-FR" sz="4000" b="0" i="0" dirty="0">
                    <a:solidFill>
                      <a:srgbClr val="00B050"/>
                    </a:solidFill>
                    <a:latin typeface="+mj-lt"/>
                  </a:rPr>
                  <a:t> </a:t>
                </a:r>
                <a:endParaRPr lang="fr-FR" sz="4000" dirty="0">
                  <a:solidFill>
                    <a:srgbClr val="00B05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727E5A0F-D1B8-4C1B-BAD5-77331BB87E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361182"/>
                <a:ext cx="8892480" cy="13081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 cap="flat" cmpd="sng" algn="ctr">
                <a:noFill/>
                <a:prstDash val="solid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 6">
            <a:extLst>
              <a:ext uri="{FF2B5EF4-FFF2-40B4-BE49-F238E27FC236}">
                <a16:creationId xmlns:a16="http://schemas.microsoft.com/office/drawing/2014/main" id="{C4888BC4-C0F9-4A6A-853C-E58E2A3774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391" y="3010918"/>
            <a:ext cx="9144000" cy="235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34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1440000"/>
                <a:ext cx="7560000" cy="10800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2800" dirty="0">
                    <a:latin typeface="+mj-lt"/>
                  </a:rPr>
                  <a:t> Sur l’intervalle </a:t>
                </a:r>
                <a14:m>
                  <m:oMath xmlns:m="http://schemas.openxmlformats.org/officeDocument/2006/math">
                    <m:r>
                      <a:rPr lang="fr-FR" sz="2800" i="1">
                        <a:latin typeface="Cambria Math" panose="02040503050406030204" pitchFamily="18" charset="0"/>
                      </a:rPr>
                      <m:t>]</m:t>
                    </m:r>
                    <m:r>
                      <a:rPr lang="fr-FR" sz="28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fr-F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fr-F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; </m:t>
                    </m:r>
                    <m:r>
                      <a:rPr lang="fr-F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fr-F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fr-FR" sz="2800" b="0" i="0" dirty="0">
                    <a:latin typeface="+mj-lt"/>
                    <a:ea typeface="Cambria Math" panose="02040503050406030204" pitchFamily="18" charset="0"/>
                  </a:rPr>
                  <a:t> d</a:t>
                </a:r>
                <a:r>
                  <a:rPr lang="fr-FR" sz="2800" dirty="0">
                    <a:latin typeface="+mj-lt"/>
                  </a:rPr>
                  <a:t>onner les antécédents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fr-FR" sz="280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2800" dirty="0">
                    <a:latin typeface="+mj-lt"/>
                  </a:rPr>
                  <a:t> par la fonction cosinus.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1440000"/>
                <a:ext cx="7560000" cy="1080000"/>
              </a:xfrm>
              <a:blipFill>
                <a:blip r:embed="rId2"/>
                <a:stretch>
                  <a:fillRect t="-10734" r="-1129" b="-14124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Espace réservé du contenu 3">
                <a:extLst>
                  <a:ext uri="{FF2B5EF4-FFF2-40B4-BE49-F238E27FC236}">
                    <a16:creationId xmlns:a16="http://schemas.microsoft.com/office/drawing/2014/main" id="{724E9D8E-5BF2-4886-BBAB-0FAD66D6B86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28000" y="3420000"/>
                <a:ext cx="4608000" cy="2160000"/>
              </a:xfrm>
              <a:prstGeom prst="rect">
                <a:avLst/>
              </a:prstGeom>
              <a:ln w="38100" cap="flat" cmpd="sng" algn="ctr">
                <a:noFill/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anchor="ctr" anchorCtr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r-FR" sz="4000" b="0" i="0" dirty="0">
                    <a:solidFill>
                      <a:srgbClr val="00B050"/>
                    </a:solidFill>
                    <a:latin typeface="+mj-lt"/>
                  </a:rPr>
                  <a:t>Les antécédents sont </a:t>
                </a:r>
                <a:endParaRPr lang="fr-FR" sz="4400" b="0" i="0" dirty="0">
                  <a:solidFill>
                    <a:srgbClr val="00B050"/>
                  </a:solidFill>
                  <a:latin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44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4400" b="0" i="0" dirty="0">
                    <a:solidFill>
                      <a:srgbClr val="00B050"/>
                    </a:solidFill>
                    <a:latin typeface="+mj-lt"/>
                  </a:rPr>
                  <a:t> 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4400" b="0" i="0" dirty="0">
                    <a:solidFill>
                      <a:srgbClr val="00B050"/>
                    </a:solidFill>
                    <a:latin typeface="+mj-lt"/>
                  </a:rPr>
                  <a:t> </a:t>
                </a:r>
                <a:endParaRPr lang="fr-FR" sz="4400" dirty="0">
                  <a:solidFill>
                    <a:srgbClr val="00B05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6" name="Espace réservé du contenu 3">
                <a:extLst>
                  <a:ext uri="{FF2B5EF4-FFF2-40B4-BE49-F238E27FC236}">
                    <a16:creationId xmlns:a16="http://schemas.microsoft.com/office/drawing/2014/main" id="{724E9D8E-5BF2-4886-BBAB-0FAD66D6B8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8000" y="3420000"/>
                <a:ext cx="4608000" cy="2160000"/>
              </a:xfrm>
              <a:prstGeom prst="rect">
                <a:avLst/>
              </a:prstGeom>
              <a:blipFill>
                <a:blip r:embed="rId3"/>
                <a:stretch>
                  <a:fillRect l="-3571" r="-6217"/>
                </a:stretch>
              </a:blipFill>
              <a:ln w="38100" cap="flat" cmpd="sng" algn="ctr">
                <a:noFill/>
                <a:prstDash val="solid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 6">
            <a:extLst>
              <a:ext uri="{FF2B5EF4-FFF2-40B4-BE49-F238E27FC236}">
                <a16:creationId xmlns:a16="http://schemas.microsoft.com/office/drawing/2014/main" id="{65FE0264-663C-4765-BE1A-31C1ECA5E9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000" y="2562020"/>
            <a:ext cx="4310138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289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1440000"/>
                <a:ext cx="7560000" cy="10800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2800" dirty="0">
                    <a:latin typeface="+mj-lt"/>
                  </a:rPr>
                  <a:t> Sur l’intervalle </a:t>
                </a:r>
                <a14:m>
                  <m:oMath xmlns:m="http://schemas.openxmlformats.org/officeDocument/2006/math">
                    <m:r>
                      <a:rPr lang="fr-FR" sz="2800" i="1">
                        <a:latin typeface="Cambria Math" panose="02040503050406030204" pitchFamily="18" charset="0"/>
                      </a:rPr>
                      <m:t>]</m:t>
                    </m:r>
                    <m:r>
                      <a:rPr lang="fr-FR" sz="28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fr-F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fr-F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; </m:t>
                    </m:r>
                    <m:r>
                      <a:rPr lang="fr-F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fr-F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fr-FR" sz="2800" b="0" i="0" dirty="0">
                    <a:latin typeface="+mj-lt"/>
                    <a:ea typeface="Cambria Math" panose="02040503050406030204" pitchFamily="18" charset="0"/>
                  </a:rPr>
                  <a:t> d</a:t>
                </a:r>
                <a:r>
                  <a:rPr lang="fr-FR" sz="2800" dirty="0">
                    <a:latin typeface="+mj-lt"/>
                  </a:rPr>
                  <a:t>onner les antécédents de 0 par la fonction sinus.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1440000"/>
                <a:ext cx="7560000" cy="1080000"/>
              </a:xfrm>
              <a:blipFill>
                <a:blip r:embed="rId2"/>
                <a:stretch>
                  <a:fillRect r="-1129" b="-10169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Espace réservé du contenu 3">
                <a:extLst>
                  <a:ext uri="{FF2B5EF4-FFF2-40B4-BE49-F238E27FC236}">
                    <a16:creationId xmlns:a16="http://schemas.microsoft.com/office/drawing/2014/main" id="{CE349581-9C68-445F-8001-CDBA4766038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92000" y="3420000"/>
                <a:ext cx="4608000" cy="2160000"/>
              </a:xfrm>
              <a:prstGeom prst="rect">
                <a:avLst/>
              </a:prstGeom>
              <a:ln w="38100" cap="flat" cmpd="sng" algn="ctr">
                <a:noFill/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anchor="ctr" anchorCtr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r-FR" sz="4000" b="0" i="0" dirty="0">
                    <a:solidFill>
                      <a:srgbClr val="00B050"/>
                    </a:solidFill>
                    <a:latin typeface="+mj-lt"/>
                  </a:rPr>
                  <a:t>Les antécédents sont </a:t>
                </a:r>
                <a:endParaRPr lang="fr-FR" sz="4400" b="0" i="1" dirty="0">
                  <a:solidFill>
                    <a:srgbClr val="00B050"/>
                  </a:solidFill>
                  <a:latin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fr-FR" sz="4400" b="0" i="0" dirty="0">
                    <a:solidFill>
                      <a:srgbClr val="00B050"/>
                    </a:solidFill>
                    <a:latin typeface="+mj-lt"/>
                  </a:rPr>
                  <a:t> et </a:t>
                </a:r>
                <a14:m>
                  <m:oMath xmlns:m="http://schemas.openxmlformats.org/officeDocument/2006/math"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endParaRPr lang="fr-FR" sz="4400" dirty="0">
                  <a:solidFill>
                    <a:srgbClr val="00B05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6" name="Espace réservé du contenu 3">
                <a:extLst>
                  <a:ext uri="{FF2B5EF4-FFF2-40B4-BE49-F238E27FC236}">
                    <a16:creationId xmlns:a16="http://schemas.microsoft.com/office/drawing/2014/main" id="{CE349581-9C68-445F-8001-CDBA476603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2000" y="3420000"/>
                <a:ext cx="4608000" cy="2160000"/>
              </a:xfrm>
              <a:prstGeom prst="rect">
                <a:avLst/>
              </a:prstGeom>
              <a:blipFill>
                <a:blip r:embed="rId3"/>
                <a:stretch>
                  <a:fillRect l="-3571" r="-6217"/>
                </a:stretch>
              </a:blipFill>
              <a:ln w="38100" cap="flat" cmpd="sng" algn="ctr">
                <a:noFill/>
                <a:prstDash val="solid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Image 2">
            <a:extLst>
              <a:ext uri="{FF2B5EF4-FFF2-40B4-BE49-F238E27FC236}">
                <a16:creationId xmlns:a16="http://schemas.microsoft.com/office/drawing/2014/main" id="{AF71F802-BFA9-44F8-B987-679BF7140E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2520000"/>
            <a:ext cx="4310139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52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1440000"/>
                <a:ext cx="7560000" cy="10800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2800" dirty="0">
                    <a:latin typeface="+mj-lt"/>
                  </a:rPr>
                  <a:t> Sur l’intervalle </a:t>
                </a:r>
                <a14:m>
                  <m:oMath xmlns:m="http://schemas.openxmlformats.org/officeDocument/2006/math">
                    <m:r>
                      <a:rPr lang="fr-FR" sz="2800" i="1">
                        <a:latin typeface="Cambria Math" panose="02040503050406030204" pitchFamily="18" charset="0"/>
                      </a:rPr>
                      <m:t>]</m:t>
                    </m:r>
                    <m:r>
                      <a:rPr lang="fr-FR" sz="28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fr-F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fr-F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; </m:t>
                    </m:r>
                    <m:r>
                      <a:rPr lang="fr-F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fr-F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fr-FR" sz="2800" b="0" i="0" dirty="0">
                    <a:latin typeface="+mj-lt"/>
                    <a:ea typeface="Cambria Math" panose="02040503050406030204" pitchFamily="18" charset="0"/>
                  </a:rPr>
                  <a:t> d</a:t>
                </a:r>
                <a:r>
                  <a:rPr lang="fr-FR" sz="2800" dirty="0">
                    <a:latin typeface="+mj-lt"/>
                  </a:rPr>
                  <a:t>onner les antécédents de </a:t>
                </a:r>
                <a14:m>
                  <m:oMath xmlns:m="http://schemas.openxmlformats.org/officeDocument/2006/math">
                    <m:r>
                      <a:rPr lang="fr-FR" sz="280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fr-FR" sz="2800" dirty="0">
                    <a:latin typeface="+mj-lt"/>
                  </a:rPr>
                  <a:t> par la fonction cosinus.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1440000"/>
                <a:ext cx="7560000" cy="1080000"/>
              </a:xfrm>
              <a:blipFill>
                <a:blip r:embed="rId2"/>
                <a:stretch>
                  <a:fillRect r="-1129" b="-10169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Espace réservé du contenu 3">
                <a:extLst>
                  <a:ext uri="{FF2B5EF4-FFF2-40B4-BE49-F238E27FC236}">
                    <a16:creationId xmlns:a16="http://schemas.microsoft.com/office/drawing/2014/main" id="{886B168F-D650-4C1C-A5FB-16F9FD31688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92000" y="3420000"/>
                <a:ext cx="4608000" cy="2160000"/>
              </a:xfrm>
              <a:prstGeom prst="rect">
                <a:avLst/>
              </a:prstGeom>
              <a:ln w="38100" cap="flat" cmpd="sng" algn="ctr">
                <a:noFill/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anchor="ctr" anchorCtr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r-FR" sz="4000" b="0" i="0" dirty="0">
                    <a:solidFill>
                      <a:srgbClr val="00B050"/>
                    </a:solidFill>
                    <a:latin typeface="+mj-lt"/>
                  </a:rPr>
                  <a:t>Les antécédents sont</a:t>
                </a:r>
              </a:p>
              <a:p>
                <a:pPr marL="0" indent="0" algn="ctr">
                  <a:buNone/>
                </a:pPr>
                <a:r>
                  <a:rPr lang="fr-FR" sz="4000" b="0" i="0" dirty="0">
                    <a:solidFill>
                      <a:srgbClr val="00B050"/>
                    </a:solidFill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fr-FR" sz="44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4400" b="0" i="0" dirty="0">
                    <a:solidFill>
                      <a:srgbClr val="00B050"/>
                    </a:solidFill>
                    <a:latin typeface="+mj-lt"/>
                  </a:rPr>
                  <a:t> et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4400" b="0" i="0" dirty="0">
                    <a:solidFill>
                      <a:srgbClr val="00B050"/>
                    </a:solidFill>
                    <a:latin typeface="+mj-lt"/>
                  </a:rPr>
                  <a:t> </a:t>
                </a:r>
                <a:endParaRPr lang="fr-FR" sz="4400" dirty="0">
                  <a:solidFill>
                    <a:srgbClr val="00B05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6" name="Espace réservé du contenu 3">
                <a:extLst>
                  <a:ext uri="{FF2B5EF4-FFF2-40B4-BE49-F238E27FC236}">
                    <a16:creationId xmlns:a16="http://schemas.microsoft.com/office/drawing/2014/main" id="{886B168F-D650-4C1C-A5FB-16F9FD3168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2000" y="3420000"/>
                <a:ext cx="4608000" cy="2160000"/>
              </a:xfrm>
              <a:prstGeom prst="rect">
                <a:avLst/>
              </a:prstGeom>
              <a:blipFill>
                <a:blip r:embed="rId3"/>
                <a:stretch>
                  <a:fillRect l="-3571" r="-3704"/>
                </a:stretch>
              </a:blipFill>
              <a:ln w="38100" cap="flat" cmpd="sng" algn="ctr">
                <a:noFill/>
                <a:prstDash val="solid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Image 1">
            <a:extLst>
              <a:ext uri="{FF2B5EF4-FFF2-40B4-BE49-F238E27FC236}">
                <a16:creationId xmlns:a16="http://schemas.microsoft.com/office/drawing/2014/main" id="{1DE2B953-ACFD-4E3C-A431-7B29E39A5D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000" y="2520000"/>
            <a:ext cx="4310134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86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/>
              <a:t>Fin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67544" y="4124672"/>
            <a:ext cx="8359080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35626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 Donner un antécédent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par la fonction cosinus.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blipFill>
                <a:blip r:embed="rId2"/>
                <a:stretch>
                  <a:fillRect b="-4670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99519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 Donner un antécédent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par la fonction sinus.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blipFill>
                <a:blip r:embed="rId2"/>
                <a:stretch>
                  <a:fillRect b="-4670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15724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 Donner un antécédent de </a:t>
                </a:r>
                <a14:m>
                  <m:oMath xmlns:m="http://schemas.openxmlformats.org/officeDocument/2006/math">
                    <m:r>
                      <a:rPr lang="fr-FR" sz="4400" b="0" i="0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fr-FR" sz="440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4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par la fonction cosinus.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blipFill>
                <a:blip r:embed="rId2"/>
                <a:stretch>
                  <a:fillRect b="-4396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9627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 Donner un antécédent de </a:t>
                </a:r>
                <a14:m>
                  <m:oMath xmlns:m="http://schemas.openxmlformats.org/officeDocument/2006/math">
                    <m:r>
                      <a:rPr lang="fr-FR" sz="4400" b="0" i="0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fr-FR" sz="440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4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par la fonction sinus.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blipFill>
                <a:blip r:embed="rId2"/>
                <a:stretch>
                  <a:fillRect b="-4396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788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 Donner deux antécédents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fr-FR" sz="440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4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par la fonction cosinus.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blipFill>
                <a:blip r:embed="rId2"/>
                <a:stretch>
                  <a:fillRect l="-1210" b="-4396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615737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 Donner deux antécédents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fr-FR" sz="440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4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par la fonction sinus.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blipFill>
                <a:blip r:embed="rId2"/>
                <a:stretch>
                  <a:fillRect l="-1210" b="-4396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838694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 Sur l’intervalle </a:t>
                </a:r>
                <a14:m>
                  <m:oMath xmlns:m="http://schemas.openxmlformats.org/officeDocument/2006/math">
                    <m:r>
                      <a:rPr lang="fr-FR" sz="4400" i="1">
                        <a:latin typeface="Cambria Math" panose="02040503050406030204" pitchFamily="18" charset="0"/>
                      </a:rPr>
                      <m:t>]</m:t>
                    </m:r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; </m:t>
                    </m:r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fr-FR" sz="4400" b="0" i="0" dirty="0">
                    <a:latin typeface="+mj-lt"/>
                    <a:ea typeface="Cambria Math" panose="02040503050406030204" pitchFamily="18" charset="0"/>
                  </a:rPr>
                  <a:t> d</a:t>
                </a:r>
                <a:r>
                  <a:rPr lang="fr-FR" sz="4400" dirty="0">
                    <a:latin typeface="+mj-lt"/>
                  </a:rPr>
                  <a:t>onner les antécédents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fr-FR" sz="440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4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par la fonction sinus.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blipFill>
                <a:blip r:embed="rId2"/>
                <a:stretch>
                  <a:fillRect t="-12088" b="-19505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83359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876</TotalTime>
  <Words>523</Words>
  <Application>Microsoft Office PowerPoint</Application>
  <PresentationFormat>Affichage à l'écran (4:3)</PresentationFormat>
  <Paragraphs>86</Paragraphs>
  <Slides>25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32" baseType="lpstr">
      <vt:lpstr>Arial</vt:lpstr>
      <vt:lpstr>Calibri</vt:lpstr>
      <vt:lpstr>Cambria Math</vt:lpstr>
      <vt:lpstr>Constantia</vt:lpstr>
      <vt:lpstr>Times New Roman</vt:lpstr>
      <vt:lpstr>Wingdings 2</vt:lpstr>
      <vt:lpstr>Débit</vt:lpstr>
      <vt:lpstr>Trigonométrie Série 8</vt:lpstr>
      <vt:lpstr>Présentation PowerPoint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Correction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7-Remarque</vt:lpstr>
      <vt:lpstr>Question 8</vt:lpstr>
      <vt:lpstr>Question 9</vt:lpstr>
      <vt:lpstr>Question 10</vt:lpstr>
      <vt:lpstr>Fin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Trigonométrie 1ère</dc:title>
  <dc:creator>véro</dc:creator>
  <cp:lastModifiedBy>christine coitout</cp:lastModifiedBy>
  <cp:revision>160</cp:revision>
  <dcterms:created xsi:type="dcterms:W3CDTF">2017-06-06T15:31:06Z</dcterms:created>
  <dcterms:modified xsi:type="dcterms:W3CDTF">2021-03-26T17:55:59Z</dcterms:modified>
</cp:coreProperties>
</file>